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  <p:sldMasterId id="2147483708" r:id="rId7"/>
    <p:sldMasterId id="2147483720" r:id="rId8"/>
    <p:sldMasterId id="2147483732" r:id="rId9"/>
    <p:sldMasterId id="2147483744" r:id="rId10"/>
    <p:sldMasterId id="2147483756" r:id="rId11"/>
    <p:sldMasterId id="2147483768" r:id="rId12"/>
    <p:sldMasterId id="2147483780" r:id="rId13"/>
  </p:sldMasterIdLst>
  <p:notesMasterIdLst>
    <p:notesMasterId r:id="rId26"/>
  </p:notesMasterIdLst>
  <p:sldIdLst>
    <p:sldId id="257" r:id="rId14"/>
    <p:sldId id="258" r:id="rId15"/>
    <p:sldId id="259" r:id="rId16"/>
    <p:sldId id="260" r:id="rId17"/>
    <p:sldId id="262" r:id="rId18"/>
    <p:sldId id="264" r:id="rId19"/>
    <p:sldId id="265" r:id="rId20"/>
    <p:sldId id="267" r:id="rId21"/>
    <p:sldId id="269" r:id="rId22"/>
    <p:sldId id="270" r:id="rId23"/>
    <p:sldId id="274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12.xml"/><Relationship Id="rId24" Type="http://schemas.openxmlformats.org/officeDocument/2006/relationships/slide" Target="slides/slide11.xml"/><Relationship Id="rId23" Type="http://schemas.openxmlformats.org/officeDocument/2006/relationships/slide" Target="slides/slide10.xml"/><Relationship Id="rId22" Type="http://schemas.openxmlformats.org/officeDocument/2006/relationships/slide" Target="slides/slide9.xml"/><Relationship Id="rId21" Type="http://schemas.openxmlformats.org/officeDocument/2006/relationships/slide" Target="slides/slide8.xml"/><Relationship Id="rId20" Type="http://schemas.openxmlformats.org/officeDocument/2006/relationships/slide" Target="slides/slide7.xml"/><Relationship Id="rId2" Type="http://schemas.openxmlformats.org/officeDocument/2006/relationships/theme" Target="theme/theme1.xml"/><Relationship Id="rId19" Type="http://schemas.openxmlformats.org/officeDocument/2006/relationships/slide" Target="slides/slide6.xml"/><Relationship Id="rId18" Type="http://schemas.openxmlformats.org/officeDocument/2006/relationships/slide" Target="slides/slide5.xml"/><Relationship Id="rId17" Type="http://schemas.openxmlformats.org/officeDocument/2006/relationships/slide" Target="slides/slide4.xml"/><Relationship Id="rId16" Type="http://schemas.openxmlformats.org/officeDocument/2006/relationships/slide" Target="slides/slide3.xml"/><Relationship Id="rId15" Type="http://schemas.openxmlformats.org/officeDocument/2006/relationships/slide" Target="slides/slide2.xml"/><Relationship Id="rId14" Type="http://schemas.openxmlformats.org/officeDocument/2006/relationships/slide" Target="slides/slide1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4FA79-B0CA-4723-9388-8D49E3E843D9}" type="datetimeFigureOut">
              <a:rPr lang="ru-RU" smtClean="0"/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52C38-60FE-4BB6-B07B-36721B0BF115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bg>
      <p:bgPr>
        <a:pattFill prst="pct5">
          <a:fgClr>
            <a:srgbClr val="F9E3A5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7"/>
          <p:cNvSpPr>
            <a:spLocks noChangeArrowheads="1"/>
          </p:cNvSpPr>
          <p:nvPr/>
        </p:nvSpPr>
        <p:spPr bwMode="ltGray">
          <a:xfrm>
            <a:off x="-1588" y="5157788"/>
            <a:ext cx="9145588" cy="1708150"/>
          </a:xfrm>
          <a:prstGeom prst="rect">
            <a:avLst/>
          </a:prstGeom>
          <a:solidFill>
            <a:srgbClr val="FFFFE5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mtClean="0">
              <a:solidFill>
                <a:srgbClr val="1A1A70"/>
              </a:solidFill>
              <a:latin typeface="Arial" panose="020B0604020202020204" pitchFamily="34" charset="0"/>
              <a:ea typeface="SimSun" panose="02010600030101010101" pitchFamily="2" charset="-122"/>
            </a:endParaRPr>
          </a:p>
        </p:txBody>
      </p:sp>
      <p:sp>
        <p:nvSpPr>
          <p:cNvPr id="5" name="Rectangle 19"/>
          <p:cNvSpPr>
            <a:spLocks noChangeArrowheads="1"/>
          </p:cNvSpPr>
          <p:nvPr/>
        </p:nvSpPr>
        <p:spPr bwMode="ltGray">
          <a:xfrm>
            <a:off x="1270000" y="4933950"/>
            <a:ext cx="7874000" cy="223838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gray">
          <a:xfrm>
            <a:off x="3175" y="4935538"/>
            <a:ext cx="1282700" cy="222250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 userDrawn="1"/>
        </p:nvSpPr>
        <p:spPr bwMode="invGray">
          <a:xfrm flipH="1">
            <a:off x="8221663" y="0"/>
            <a:ext cx="136525" cy="928688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invGray">
          <a:xfrm>
            <a:off x="250825" y="260350"/>
            <a:ext cx="8569325" cy="439261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6"/>
          <p:cNvSpPr>
            <a:spLocks noChangeArrowheads="1"/>
          </p:cNvSpPr>
          <p:nvPr/>
        </p:nvSpPr>
        <p:spPr bwMode="invGray">
          <a:xfrm>
            <a:off x="7775575" y="908050"/>
            <a:ext cx="1368425" cy="1439863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0" name="Рисунок 15" descr="occupations_bike_repair_s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928688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6" descr="science_machines.gi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000500"/>
            <a:ext cx="391477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1752600" y="3733800"/>
            <a:ext cx="60198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2000"/>
            </a:lvl1pPr>
          </a:lstStyle>
          <a:p>
            <a:r>
              <a:rPr lang="ru-RU" altLang="zh-CN" smtClean="0"/>
              <a:t>Образец подзаголовка</a:t>
            </a:r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1981200"/>
            <a:ext cx="7239000" cy="1524000"/>
          </a:xfrm>
        </p:spPr>
        <p:txBody>
          <a:bodyPr/>
          <a:lstStyle>
            <a:lvl1pPr>
              <a:defRPr sz="4000" b="0"/>
            </a:lvl1pPr>
          </a:lstStyle>
          <a:p>
            <a:r>
              <a:rPr lang="ru-RU" altLang="zh-CN" dirty="0" smtClean="0"/>
              <a:t>Образец заголовка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2063"/>
            <a:ext cx="4038600" cy="5248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8475" y="233363"/>
            <a:ext cx="2130425" cy="6276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33363"/>
            <a:ext cx="6238875" cy="6276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81000" y="6505575"/>
            <a:ext cx="2514600" cy="2286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www.wondershare.com</a:t>
            </a:r>
            <a:endParaRPr lang="en-US" altLang="zh-CN">
              <a:solidFill>
                <a:srgbClr val="1A1A7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010400" y="6477000"/>
            <a:ext cx="1828800" cy="227013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>
                <a:solidFill>
                  <a:srgbClr val="1A1A70"/>
                </a:solidFill>
              </a:rPr>
              <a:t>Company Name</a:t>
            </a:r>
            <a:endParaRPr lang="en-US" altLang="zh-CN">
              <a:solidFill>
                <a:srgbClr val="1A1A7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1.xml"/><Relationship Id="rId12" Type="http://schemas.openxmlformats.org/officeDocument/2006/relationships/theme" Target="../theme/theme10.xml"/><Relationship Id="rId11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0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2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1.xml"/></Relationships>
</file>

<file path=ppt/slideMasters/_rels/slideMaster1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0.xml"/><Relationship Id="rId8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23.xml"/><Relationship Id="rId12" Type="http://schemas.openxmlformats.org/officeDocument/2006/relationships/theme" Target="../theme/theme12.xml"/><Relationship Id="rId11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22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2" Type="http://schemas.openxmlformats.org/officeDocument/2006/relationships/theme" Target="../theme/theme5.xml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7.xml"/><Relationship Id="rId12" Type="http://schemas.openxmlformats.org/officeDocument/2006/relationships/theme" Target="../theme/theme6.xml"/><Relationship Id="rId11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5.xml"/><Relationship Id="rId8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2.xml"/><Relationship Id="rId5" Type="http://schemas.openxmlformats.org/officeDocument/2006/relationships/slideLayout" Target="../slideLayouts/slideLayout71.xml"/><Relationship Id="rId4" Type="http://schemas.openxmlformats.org/officeDocument/2006/relationships/slideLayout" Target="../slideLayouts/slideLayout70.xml"/><Relationship Id="rId3" Type="http://schemas.openxmlformats.org/officeDocument/2006/relationships/slideLayout" Target="../slideLayouts/slideLayout69.xml"/><Relationship Id="rId2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1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6.xml"/><Relationship Id="rId8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3.xml"/><Relationship Id="rId5" Type="http://schemas.openxmlformats.org/officeDocument/2006/relationships/slideLayout" Target="../slideLayouts/slideLayout82.xml"/><Relationship Id="rId4" Type="http://schemas.openxmlformats.org/officeDocument/2006/relationships/slideLayout" Target="../slideLayouts/slideLayout81.xml"/><Relationship Id="rId3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9.xml"/><Relationship Id="rId12" Type="http://schemas.openxmlformats.org/officeDocument/2006/relationships/theme" Target="../theme/theme8.xml"/><Relationship Id="rId11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87.xml"/><Relationship Id="rId1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7.xml"/><Relationship Id="rId8" Type="http://schemas.openxmlformats.org/officeDocument/2006/relationships/slideLayout" Target="../slideLayouts/slideLayout96.xml"/><Relationship Id="rId7" Type="http://schemas.openxmlformats.org/officeDocument/2006/relationships/slideLayout" Target="../slideLayouts/slideLayout95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4" Type="http://schemas.openxmlformats.org/officeDocument/2006/relationships/slideLayout" Target="../slideLayouts/slideLayout92.xml"/><Relationship Id="rId3" Type="http://schemas.openxmlformats.org/officeDocument/2006/relationships/slideLayout" Target="../slideLayouts/slideLayout91.xml"/><Relationship Id="rId2" Type="http://schemas.openxmlformats.org/officeDocument/2006/relationships/slideLayout" Target="../slideLayouts/slideLayout90.xml"/><Relationship Id="rId12" Type="http://schemas.openxmlformats.org/officeDocument/2006/relationships/theme" Target="../theme/theme9.xml"/><Relationship Id="rId11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98.xml"/><Relationship Id="rId1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ChangeArrowheads="1"/>
          </p:cNvSpPr>
          <p:nvPr/>
        </p:nvSpPr>
        <p:spPr bwMode="ltGray">
          <a:xfrm>
            <a:off x="0" y="981075"/>
            <a:ext cx="250825" cy="5891213"/>
          </a:xfrm>
          <a:prstGeom prst="rect">
            <a:avLst/>
          </a:prstGeom>
          <a:solidFill>
            <a:srgbClr val="339966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7" name="Rectangle 16"/>
          <p:cNvSpPr>
            <a:spLocks noChangeArrowheads="1"/>
          </p:cNvSpPr>
          <p:nvPr/>
        </p:nvSpPr>
        <p:spPr bwMode="ltGray">
          <a:xfrm>
            <a:off x="0" y="0"/>
            <a:ext cx="1403350" cy="1247775"/>
          </a:xfrm>
          <a:prstGeom prst="rect">
            <a:avLst/>
          </a:prstGeom>
          <a:solidFill>
            <a:srgbClr val="F3C43F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8" name="Rectangle 18"/>
          <p:cNvSpPr>
            <a:spLocks noChangeArrowheads="1"/>
          </p:cNvSpPr>
          <p:nvPr/>
        </p:nvSpPr>
        <p:spPr bwMode="invGray">
          <a:xfrm>
            <a:off x="8820150" y="0"/>
            <a:ext cx="73025" cy="765175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29" name="Rectangle 19"/>
          <p:cNvSpPr>
            <a:spLocks noChangeArrowheads="1"/>
          </p:cNvSpPr>
          <p:nvPr/>
        </p:nvSpPr>
        <p:spPr bwMode="white">
          <a:xfrm>
            <a:off x="179388" y="134938"/>
            <a:ext cx="8785225" cy="773112"/>
          </a:xfrm>
          <a:prstGeom prst="rect">
            <a:avLst/>
          </a:prstGeom>
          <a:noFill/>
          <a:ln w="0" algn="ctr">
            <a:solidFill>
              <a:srgbClr val="FF99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0" name="Line 20"/>
          <p:cNvSpPr>
            <a:spLocks noChangeShapeType="1"/>
          </p:cNvSpPr>
          <p:nvPr/>
        </p:nvSpPr>
        <p:spPr bwMode="auto">
          <a:xfrm>
            <a:off x="468313" y="6481763"/>
            <a:ext cx="8424862" cy="0"/>
          </a:xfrm>
          <a:prstGeom prst="line">
            <a:avLst/>
          </a:prstGeom>
          <a:noFill/>
          <a:ln w="0">
            <a:solidFill>
              <a:schemeClr val="tx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2063"/>
            <a:ext cx="8229600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32" name="Rectangle 22"/>
          <p:cNvSpPr>
            <a:spLocks noChangeArrowheads="1"/>
          </p:cNvSpPr>
          <p:nvPr/>
        </p:nvSpPr>
        <p:spPr bwMode="invGray">
          <a:xfrm>
            <a:off x="1187450" y="908050"/>
            <a:ext cx="7956550" cy="144463"/>
          </a:xfrm>
          <a:prstGeom prst="rect">
            <a:avLst/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033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1547813" y="233363"/>
            <a:ext cx="7431087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800">
          <a:solidFill>
            <a:srgbClr val="339933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3C43F"/>
        </a:buClr>
        <a:buFont typeface="Wingdings" panose="05000000000000000000" pitchFamily="2" charset="2"/>
        <a:buChar char="§"/>
        <a:defRPr sz="2800">
          <a:solidFill>
            <a:schemeClr val="tx1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anose="020B0604020202020204" pitchFamily="34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hyperlink" Target="http://www.station.ru/community/cfs-filesystemfile.ashx/__key/CommunityServer.Components.UserFiles/00.00.10.44.65._21043C04300439043B0438043A043804_/s6.jpg" TargetMode="Externa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hyperlink" Target="http://s43.radikal.ru/i102/1009/72/f56be148e925.jp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1.xml"/><Relationship Id="rId1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8.jpeg"/><Relationship Id="rId4" Type="http://schemas.openxmlformats.org/officeDocument/2006/relationships/hyperlink" Target="http://unelibert.ru/wp-content/uploads/2011/02/sms-pozitiff.jpg" TargetMode="External"/><Relationship Id="rId3" Type="http://schemas.openxmlformats.org/officeDocument/2006/relationships/image" Target="../media/image7.jpeg"/><Relationship Id="rId2" Type="http://schemas.openxmlformats.org/officeDocument/2006/relationships/hyperlink" Target="http://petitemimine.p.e.pic.centerblog.net/q0m09rwx.jpg" TargetMode="External"/><Relationship Id="rId1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4.xml"/><Relationship Id="rId4" Type="http://schemas.openxmlformats.org/officeDocument/2006/relationships/image" Target="../media/image10.jpeg"/><Relationship Id="rId3" Type="http://schemas.openxmlformats.org/officeDocument/2006/relationships/hyperlink" Target="http://allsoall.com/images/img129231281.jpg" TargetMode="External"/><Relationship Id="rId2" Type="http://schemas.openxmlformats.org/officeDocument/2006/relationships/image" Target="../media/image9.jpeg"/><Relationship Id="rId1" Type="http://schemas.openxmlformats.org/officeDocument/2006/relationships/hyperlink" Target="http://s43.radikal.ru/i102/1009/72/f56be148e925.jpg" TargetMode="Externa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5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hyperlink" Target="http://eu.123rf.com/400wm/400/400/yellowj/yellowj1101/yellowj110104180/8744144-.jpg" TargetMode="External"/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7.xml"/><Relationship Id="rId2" Type="http://schemas.openxmlformats.org/officeDocument/2006/relationships/image" Target="../media/image16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8.xml"/><Relationship Id="rId3" Type="http://schemas.openxmlformats.org/officeDocument/2006/relationships/image" Target="../media/image14.jpeg"/><Relationship Id="rId2" Type="http://schemas.openxmlformats.org/officeDocument/2006/relationships/hyperlink" Target="http://eu.123rf.com/400wm/400/400/yellowj/yellowj1101/yellowj110104180/8744144-.jpg" TargetMode="Externa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9.xml"/><Relationship Id="rId3" Type="http://schemas.openxmlformats.org/officeDocument/2006/relationships/image" Target="../media/image19.jpeg"/><Relationship Id="rId2" Type="http://schemas.openxmlformats.org/officeDocument/2006/relationships/hyperlink" Target="http://forum.materinstvo.ru/uploads/1264337366/post-224398-1264427488_thumb.jpg" TargetMode="External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0.xml"/><Relationship Id="rId2" Type="http://schemas.openxmlformats.org/officeDocument/2006/relationships/image" Target="../media/image20.png"/><Relationship Id="rId1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4"/>
          <p:cNvSpPr>
            <a:spLocks noChangeArrowheads="1" noChangeShapeType="1" noTextEdit="1"/>
          </p:cNvSpPr>
          <p:nvPr/>
        </p:nvSpPr>
        <p:spPr bwMode="gray">
          <a:xfrm>
            <a:off x="684213" y="2276475"/>
            <a:ext cx="7272337" cy="1081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kern="10" smtClean="0">
                <a:ln w="28575">
                  <a:solidFill>
                    <a:srgbClr val="FFFFFF"/>
                  </a:solidFill>
                  <a:round/>
                </a:ln>
                <a:gradFill rotWithShape="1">
                  <a:gsLst>
                    <a:gs pos="0">
                      <a:srgbClr val="155C15"/>
                    </a:gs>
                    <a:gs pos="50000">
                      <a:srgbClr val="238623"/>
                    </a:gs>
                    <a:gs pos="100000">
                      <a:srgbClr val="2BA12B"/>
                    </a:gs>
                  </a:gsLst>
                  <a:lin ang="2700000" scaled="1"/>
                </a:gradFill>
                <a:effectLst>
                  <a:outerShdw dist="38100" dir="18900000" algn="bl" rotWithShape="0">
                    <a:srgbClr val="000000">
                      <a:alpha val="39998"/>
                    </a:srgbClr>
                  </a:outerShdw>
                </a:effectLst>
                <a:ea typeface="Verdana" panose="020B0604030504040204"/>
                <a:cs typeface="Verdana" panose="020B0604030504040204"/>
              </a:rPr>
              <a:t>Умножение целых чисел</a:t>
            </a:r>
            <a:endParaRPr lang="ru-RU" sz="6000" b="1" kern="10" smtClean="0">
              <a:ln w="28575">
                <a:solidFill>
                  <a:srgbClr val="FFFFFF"/>
                </a:solidFill>
                <a:round/>
              </a:ln>
              <a:gradFill rotWithShape="1">
                <a:gsLst>
                  <a:gs pos="0">
                    <a:srgbClr val="155C15"/>
                  </a:gs>
                  <a:gs pos="50000">
                    <a:srgbClr val="238623"/>
                  </a:gs>
                  <a:gs pos="100000">
                    <a:srgbClr val="2BA12B"/>
                  </a:gs>
                </a:gsLst>
                <a:lin ang="2700000" scaled="1"/>
              </a:gradFill>
              <a:effectLst>
                <a:outerShdw dist="38100" dir="18900000" algn="bl" rotWithShape="0">
                  <a:srgbClr val="000000">
                    <a:alpha val="39998"/>
                  </a:srgbClr>
                </a:outerShdw>
              </a:effectLst>
              <a:ea typeface="Verdana" panose="020B0604030504040204"/>
              <a:cs typeface="Verdana" panose="020B0604030504040204"/>
            </a:endParaRPr>
          </a:p>
        </p:txBody>
      </p:sp>
      <p:pic>
        <p:nvPicPr>
          <p:cNvPr id="13315" name="Picture 4" descr="Картинка 34 из 94402">
            <a:hlinkClick r:id="rId1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4103688" cy="296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698750" cy="273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8" descr="Картинка 33 из 9440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0" y="260350"/>
            <a:ext cx="254000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WordArt 4"/>
          <p:cNvSpPr>
            <a:spLocks noChangeArrowheads="1" noChangeShapeType="1" noTextEdit="1"/>
          </p:cNvSpPr>
          <p:nvPr/>
        </p:nvSpPr>
        <p:spPr bwMode="gray">
          <a:xfrm>
            <a:off x="684213" y="2276475"/>
            <a:ext cx="7272337" cy="108108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kern="10" smtClean="0">
                <a:ln w="28575">
                  <a:solidFill>
                    <a:srgbClr val="FFFFFF"/>
                  </a:solidFill>
                  <a:round/>
                </a:ln>
                <a:gradFill rotWithShape="1">
                  <a:gsLst>
                    <a:gs pos="0">
                      <a:srgbClr val="155C15"/>
                    </a:gs>
                    <a:gs pos="50000">
                      <a:srgbClr val="238623"/>
                    </a:gs>
                    <a:gs pos="100000">
                      <a:srgbClr val="2BA12B"/>
                    </a:gs>
                  </a:gsLst>
                  <a:lin ang="2700000" scaled="1"/>
                </a:gradFill>
                <a:effectLst>
                  <a:outerShdw dist="38100" dir="18900000" algn="bl" rotWithShape="0">
                    <a:srgbClr val="000000">
                      <a:alpha val="39998"/>
                    </a:srgbClr>
                  </a:outerShdw>
                </a:effectLst>
                <a:ea typeface="Verdana" panose="020B0604030504040204"/>
                <a:cs typeface="Verdana" panose="020B0604030504040204"/>
              </a:rPr>
              <a:t>Умножение целых чисел</a:t>
            </a:r>
            <a:endParaRPr lang="ru-RU" sz="6000" b="1" kern="10" smtClean="0">
              <a:ln w="28575">
                <a:solidFill>
                  <a:srgbClr val="FFFFFF"/>
                </a:solidFill>
                <a:round/>
              </a:ln>
              <a:gradFill rotWithShape="1">
                <a:gsLst>
                  <a:gs pos="0">
                    <a:srgbClr val="155C15"/>
                  </a:gs>
                  <a:gs pos="50000">
                    <a:srgbClr val="238623"/>
                  </a:gs>
                  <a:gs pos="100000">
                    <a:srgbClr val="2BA12B"/>
                  </a:gs>
                </a:gsLst>
                <a:lin ang="2700000" scaled="1"/>
              </a:gradFill>
              <a:effectLst>
                <a:outerShdw dist="38100" dir="18900000" algn="bl" rotWithShape="0">
                  <a:srgbClr val="000000">
                    <a:alpha val="39998"/>
                  </a:srgbClr>
                </a:outerShdw>
              </a:effectLst>
              <a:ea typeface="Verdana" panose="020B0604030504040204"/>
              <a:cs typeface="Verdana" panose="020B0604030504040204"/>
            </a:endParaRPr>
          </a:p>
        </p:txBody>
      </p:sp>
      <p:sp>
        <p:nvSpPr>
          <p:cNvPr id="13319" name="Прямоугольник 6"/>
          <p:cNvSpPr>
            <a:spLocks noChangeArrowheads="1"/>
          </p:cNvSpPr>
          <p:nvPr/>
        </p:nvSpPr>
        <p:spPr bwMode="auto">
          <a:xfrm>
            <a:off x="3779838" y="5157788"/>
            <a:ext cx="47625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Дата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zh-CN" smtClean="0">
              <a:solidFill>
                <a:srgbClr val="1A1A70"/>
              </a:solidFill>
              <a:ea typeface="SimSun" panose="02010600030101010101" pitchFamily="2" charset="-122"/>
            </a:endParaRPr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zh-CN" smtClean="0">
              <a:solidFill>
                <a:srgbClr val="1A1A70"/>
              </a:solidFill>
              <a:ea typeface="SimSun" panose="02010600030101010101" pitchFamily="2" charset="-122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prstGeom prst="round2DiagRect">
            <a:avLst/>
          </a:prstGeom>
          <a:solidFill>
            <a:srgbClr val="92D050"/>
          </a:solidFill>
          <a:ln>
            <a:noFill/>
            <a:miter lim="800000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знаков умножения</a:t>
            </a:r>
            <a:endParaRPr lang="ru-RU" sz="36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4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1285875"/>
            <a:ext cx="7929563" cy="5000625"/>
          </a:xfrm>
          <a:noFill/>
        </p:spPr>
      </p:pic>
      <p:sp>
        <p:nvSpPr>
          <p:cNvPr id="26630" name="TextBox 9"/>
          <p:cNvSpPr txBox="1">
            <a:spLocks noChangeArrowheads="1"/>
          </p:cNvSpPr>
          <p:nvPr/>
        </p:nvSpPr>
        <p:spPr bwMode="auto">
          <a:xfrm>
            <a:off x="1428750" y="1785938"/>
            <a:ext cx="6786563" cy="443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i="1" smtClean="0">
                <a:solidFill>
                  <a:srgbClr val="1A1A70"/>
                </a:solidFill>
              </a:rPr>
              <a:t>Правила  знаков при  умножении</a:t>
            </a:r>
            <a:endParaRPr lang="ru-RU" sz="4400" smtClean="0">
              <a:solidFill>
                <a:srgbClr val="1A1A7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1A1A70"/>
                </a:solidFill>
              </a:rPr>
              <a:t> ( + ) · ( + ) =  ( + )</a:t>
            </a:r>
            <a:endParaRPr lang="ru-RU" sz="4400" smtClean="0">
              <a:solidFill>
                <a:srgbClr val="1A1A7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1A1A70"/>
                </a:solidFill>
              </a:rPr>
              <a:t>( - ) · ( - ) =  ( + )</a:t>
            </a:r>
            <a:endParaRPr lang="ru-RU" sz="4400" smtClean="0">
              <a:solidFill>
                <a:srgbClr val="1A1A7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1A1A70"/>
                </a:solidFill>
              </a:rPr>
              <a:t>( + ) · ( - ) =  ( - )</a:t>
            </a:r>
            <a:endParaRPr lang="ru-RU" sz="4400" smtClean="0">
              <a:solidFill>
                <a:srgbClr val="1A1A7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400" b="1" smtClean="0">
                <a:solidFill>
                  <a:srgbClr val="1A1A70"/>
                </a:solidFill>
              </a:rPr>
              <a:t>( - ) · ( + ) =  ( -)</a:t>
            </a:r>
            <a:endParaRPr lang="ru-RU" sz="4400" smtClean="0">
              <a:solidFill>
                <a:srgbClr val="1A1A7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60350"/>
            <a:ext cx="7380288" cy="1368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При увеличении температуры воздуха на 1</a:t>
            </a:r>
            <a:r>
              <a:rPr lang="ru-RU" sz="2400" i="1" baseline="30000" dirty="0" smtClean="0">
                <a:solidFill>
                  <a:srgbClr val="002060"/>
                </a:solidFill>
                <a:latin typeface="Georgia" panose="02040502050405020303" pitchFamily="18" charset="0"/>
              </a:rPr>
              <a:t>0</a:t>
            </a:r>
            <a:r>
              <a:rPr lang="ru-RU" sz="2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столбик ртути в термометре поднимается на 3 мм. </a:t>
            </a:r>
            <a:br>
              <a:rPr lang="ru-RU" sz="2400" i="1" dirty="0" smtClean="0">
                <a:solidFill>
                  <a:srgbClr val="002060"/>
                </a:solidFill>
                <a:latin typeface="Georgia" panose="02040502050405020303" pitchFamily="18" charset="0"/>
              </a:rPr>
            </a:br>
            <a:endParaRPr lang="ru-RU" sz="2400" i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  <p:grpSp>
        <p:nvGrpSpPr>
          <p:cNvPr id="2" name="Group 32"/>
          <p:cNvGrpSpPr/>
          <p:nvPr/>
        </p:nvGrpSpPr>
        <p:grpSpPr bwMode="auto">
          <a:xfrm>
            <a:off x="468313" y="377825"/>
            <a:ext cx="1584325" cy="6480175"/>
            <a:chOff x="295" y="238"/>
            <a:chExt cx="998" cy="4082"/>
          </a:xfrm>
        </p:grpSpPr>
        <p:sp>
          <p:nvSpPr>
            <p:cNvPr id="31754" name="Freeform 5"/>
            <p:cNvSpPr/>
            <p:nvPr/>
          </p:nvSpPr>
          <p:spPr bwMode="auto">
            <a:xfrm>
              <a:off x="814" y="238"/>
              <a:ext cx="3" cy="4032"/>
            </a:xfrm>
            <a:custGeom>
              <a:avLst/>
              <a:gdLst>
                <a:gd name="T0" fmla="*/ 3 w 3"/>
                <a:gd name="T1" fmla="*/ 0 h 4032"/>
                <a:gd name="T2" fmla="*/ 0 w 3"/>
                <a:gd name="T3" fmla="*/ 4032 h 4032"/>
                <a:gd name="T4" fmla="*/ 0 60000 65536"/>
                <a:gd name="T5" fmla="*/ 0 60000 65536"/>
                <a:gd name="T6" fmla="*/ 0 w 3"/>
                <a:gd name="T7" fmla="*/ 0 h 4032"/>
                <a:gd name="T8" fmla="*/ 3 w 3"/>
                <a:gd name="T9" fmla="*/ 4032 h 40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4032">
                  <a:moveTo>
                    <a:pt x="3" y="0"/>
                  </a:moveTo>
                  <a:lnTo>
                    <a:pt x="0" y="4032"/>
                  </a:lnTo>
                </a:path>
              </a:pathLst>
            </a:custGeom>
            <a:noFill/>
            <a:ln w="698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55" name="Text Box 6"/>
            <p:cNvSpPr txBox="1">
              <a:spLocks noChangeArrowheads="1"/>
            </p:cNvSpPr>
            <p:nvPr/>
          </p:nvSpPr>
          <p:spPr bwMode="auto">
            <a:xfrm>
              <a:off x="432" y="238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56" name="Text Box 7"/>
            <p:cNvSpPr txBox="1">
              <a:spLocks noChangeArrowheads="1"/>
            </p:cNvSpPr>
            <p:nvPr/>
          </p:nvSpPr>
          <p:spPr bwMode="auto">
            <a:xfrm>
              <a:off x="432" y="555"/>
              <a:ext cx="34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57" name="Text Box 8"/>
            <p:cNvSpPr txBox="1">
              <a:spLocks noChangeArrowheads="1"/>
            </p:cNvSpPr>
            <p:nvPr/>
          </p:nvSpPr>
          <p:spPr bwMode="auto">
            <a:xfrm>
              <a:off x="432" y="873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58" name="Text Box 9"/>
            <p:cNvSpPr txBox="1">
              <a:spLocks noChangeArrowheads="1"/>
            </p:cNvSpPr>
            <p:nvPr/>
          </p:nvSpPr>
          <p:spPr bwMode="auto">
            <a:xfrm>
              <a:off x="432" y="1236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59" name="Text Box 10"/>
            <p:cNvSpPr txBox="1">
              <a:spLocks noChangeArrowheads="1"/>
            </p:cNvSpPr>
            <p:nvPr/>
          </p:nvSpPr>
          <p:spPr bwMode="auto">
            <a:xfrm>
              <a:off x="341" y="1961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-1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0" name="Text Box 11"/>
            <p:cNvSpPr txBox="1">
              <a:spLocks noChangeArrowheads="1"/>
            </p:cNvSpPr>
            <p:nvPr/>
          </p:nvSpPr>
          <p:spPr bwMode="auto">
            <a:xfrm>
              <a:off x="432" y="1644"/>
              <a:ext cx="34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1A1A70"/>
                  </a:solidFill>
                  <a:latin typeface="Times New Roman" panose="02020603050405020304" pitchFamily="18" charset="0"/>
                </a:rPr>
                <a:t>0</a:t>
              </a:r>
              <a:endParaRPr lang="ru-RU" sz="4000" b="1" smtClean="0">
                <a:solidFill>
                  <a:srgbClr val="1A1A7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1" name="Text Box 12"/>
            <p:cNvSpPr txBox="1">
              <a:spLocks noChangeArrowheads="1"/>
            </p:cNvSpPr>
            <p:nvPr/>
          </p:nvSpPr>
          <p:spPr bwMode="auto">
            <a:xfrm>
              <a:off x="341" y="2279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-2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2" name="Text Box 13"/>
            <p:cNvSpPr txBox="1">
              <a:spLocks noChangeArrowheads="1"/>
            </p:cNvSpPr>
            <p:nvPr/>
          </p:nvSpPr>
          <p:spPr bwMode="auto">
            <a:xfrm>
              <a:off x="341" y="2597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-3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3" name="Text Box 14"/>
            <p:cNvSpPr txBox="1">
              <a:spLocks noChangeArrowheads="1"/>
            </p:cNvSpPr>
            <p:nvPr/>
          </p:nvSpPr>
          <p:spPr bwMode="auto">
            <a:xfrm>
              <a:off x="341" y="2959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-4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4" name="Text Box 15"/>
            <p:cNvSpPr txBox="1">
              <a:spLocks noChangeArrowheads="1"/>
            </p:cNvSpPr>
            <p:nvPr/>
          </p:nvSpPr>
          <p:spPr bwMode="auto">
            <a:xfrm>
              <a:off x="341" y="3277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-5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5" name="Text Box 16"/>
            <p:cNvSpPr txBox="1">
              <a:spLocks noChangeArrowheads="1"/>
            </p:cNvSpPr>
            <p:nvPr/>
          </p:nvSpPr>
          <p:spPr bwMode="auto">
            <a:xfrm>
              <a:off x="341" y="3594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-6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1766" name="Line 17"/>
            <p:cNvSpPr>
              <a:spLocks noChangeShapeType="1"/>
            </p:cNvSpPr>
            <p:nvPr/>
          </p:nvSpPr>
          <p:spPr bwMode="auto">
            <a:xfrm>
              <a:off x="704" y="148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67" name="Oval 18"/>
            <p:cNvSpPr>
              <a:spLocks noChangeArrowheads="1"/>
            </p:cNvSpPr>
            <p:nvPr/>
          </p:nvSpPr>
          <p:spPr bwMode="auto">
            <a:xfrm>
              <a:off x="750" y="1803"/>
              <a:ext cx="113" cy="1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68" name="Line 19"/>
            <p:cNvSpPr>
              <a:spLocks noChangeShapeType="1"/>
            </p:cNvSpPr>
            <p:nvPr/>
          </p:nvSpPr>
          <p:spPr bwMode="auto">
            <a:xfrm>
              <a:off x="704" y="114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69" name="Line 20"/>
            <p:cNvSpPr>
              <a:spLocks noChangeShapeType="1"/>
            </p:cNvSpPr>
            <p:nvPr/>
          </p:nvSpPr>
          <p:spPr bwMode="auto">
            <a:xfrm>
              <a:off x="704" y="80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0" name="Line 21"/>
            <p:cNvSpPr>
              <a:spLocks noChangeShapeType="1"/>
            </p:cNvSpPr>
            <p:nvPr/>
          </p:nvSpPr>
          <p:spPr bwMode="auto">
            <a:xfrm>
              <a:off x="704" y="46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1" name="Line 22"/>
            <p:cNvSpPr>
              <a:spLocks noChangeShapeType="1"/>
            </p:cNvSpPr>
            <p:nvPr/>
          </p:nvSpPr>
          <p:spPr bwMode="auto">
            <a:xfrm>
              <a:off x="704" y="216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2" name="Line 23"/>
            <p:cNvSpPr>
              <a:spLocks noChangeShapeType="1"/>
            </p:cNvSpPr>
            <p:nvPr/>
          </p:nvSpPr>
          <p:spPr bwMode="auto">
            <a:xfrm>
              <a:off x="704" y="250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3" name="Line 24"/>
            <p:cNvSpPr>
              <a:spLocks noChangeShapeType="1"/>
            </p:cNvSpPr>
            <p:nvPr/>
          </p:nvSpPr>
          <p:spPr bwMode="auto">
            <a:xfrm>
              <a:off x="704" y="284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4" name="Line 25"/>
            <p:cNvSpPr>
              <a:spLocks noChangeShapeType="1"/>
            </p:cNvSpPr>
            <p:nvPr/>
          </p:nvSpPr>
          <p:spPr bwMode="auto">
            <a:xfrm>
              <a:off x="704" y="318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5" name="Line 26"/>
            <p:cNvSpPr>
              <a:spLocks noChangeShapeType="1"/>
            </p:cNvSpPr>
            <p:nvPr/>
          </p:nvSpPr>
          <p:spPr bwMode="auto">
            <a:xfrm>
              <a:off x="704" y="352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6" name="Line 27"/>
            <p:cNvSpPr>
              <a:spLocks noChangeShapeType="1"/>
            </p:cNvSpPr>
            <p:nvPr/>
          </p:nvSpPr>
          <p:spPr bwMode="auto">
            <a:xfrm>
              <a:off x="704" y="3867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7" name="AutoShape 28"/>
            <p:cNvSpPr>
              <a:spLocks noChangeArrowheads="1"/>
            </p:cNvSpPr>
            <p:nvPr/>
          </p:nvSpPr>
          <p:spPr bwMode="auto">
            <a:xfrm>
              <a:off x="295" y="238"/>
              <a:ext cx="998" cy="4082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32156"/>
              </a:srgbClr>
            </a:solidFill>
            <a:ln w="254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1778" name="AutoShape 29"/>
            <p:cNvSpPr>
              <a:spLocks noChangeArrowheads="1"/>
            </p:cNvSpPr>
            <p:nvPr/>
          </p:nvSpPr>
          <p:spPr bwMode="auto">
            <a:xfrm>
              <a:off x="703" y="1842"/>
              <a:ext cx="226" cy="2341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74901"/>
              </a:srgbClr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8462" name="AutoShape 30"/>
          <p:cNvSpPr>
            <a:spLocks noChangeArrowheads="1"/>
          </p:cNvSpPr>
          <p:nvPr/>
        </p:nvSpPr>
        <p:spPr bwMode="auto">
          <a:xfrm>
            <a:off x="1116013" y="2349500"/>
            <a:ext cx="358775" cy="620713"/>
          </a:xfrm>
          <a:prstGeom prst="roundRect">
            <a:avLst>
              <a:gd name="adj" fmla="val 16667"/>
            </a:avLst>
          </a:prstGeom>
          <a:solidFill>
            <a:srgbClr val="FF0000">
              <a:alpha val="74901"/>
            </a:srgbClr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 flipV="1">
            <a:off x="1763713" y="2420938"/>
            <a:ext cx="0" cy="5302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8466" name="AutoShape 34"/>
          <p:cNvSpPr>
            <a:spLocks noChangeArrowheads="1"/>
          </p:cNvSpPr>
          <p:nvPr/>
        </p:nvSpPr>
        <p:spPr bwMode="auto">
          <a:xfrm>
            <a:off x="1116013" y="1268413"/>
            <a:ext cx="358775" cy="1701800"/>
          </a:xfrm>
          <a:prstGeom prst="roundRect">
            <a:avLst>
              <a:gd name="adj" fmla="val 16667"/>
            </a:avLst>
          </a:prstGeom>
          <a:solidFill>
            <a:srgbClr val="FF0000">
              <a:alpha val="74901"/>
            </a:srgbClr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8467" name="Line 35"/>
          <p:cNvSpPr>
            <a:spLocks noChangeShapeType="1"/>
          </p:cNvSpPr>
          <p:nvPr/>
        </p:nvSpPr>
        <p:spPr bwMode="auto">
          <a:xfrm flipV="1">
            <a:off x="1763713" y="1268413"/>
            <a:ext cx="0" cy="16097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18468" name="WordArt 36"/>
          <p:cNvSpPr>
            <a:spLocks noChangeArrowheads="1" noChangeShapeType="1" noTextEdit="1"/>
          </p:cNvSpPr>
          <p:nvPr/>
        </p:nvSpPr>
        <p:spPr bwMode="auto">
          <a:xfrm>
            <a:off x="2771775" y="3068638"/>
            <a:ext cx="3455988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kern="10" smtClean="0">
                <a:ln w="19050">
                  <a:solidFill>
                    <a:srgbClr val="00FFFF"/>
                  </a:solidFill>
                  <a:rou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cs typeface="Times New Roman" panose="02020603050405020304"/>
              </a:rPr>
              <a:t>3 * 3 = 9</a:t>
            </a:r>
            <a:endParaRPr lang="ru-RU" sz="2800" b="1" i="1" kern="10" smtClean="0">
              <a:ln w="19050">
                <a:solidFill>
                  <a:srgbClr val="00FFFF"/>
                </a:solidFill>
                <a:rou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8471" name="Rectangle 39"/>
          <p:cNvSpPr>
            <a:spLocks noChangeArrowheads="1"/>
          </p:cNvSpPr>
          <p:nvPr/>
        </p:nvSpPr>
        <p:spPr bwMode="auto">
          <a:xfrm>
            <a:off x="1763713" y="1341438"/>
            <a:ext cx="7380287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1)  На сколько изменится высота столбика ртути, если температура воздуха изменится на </a:t>
            </a:r>
            <a:r>
              <a:rPr lang="ru-RU" sz="2400" b="1" i="1" smtClean="0">
                <a:solidFill>
                  <a:srgbClr val="C00000"/>
                </a:solidFill>
                <a:latin typeface="Georgia" panose="02040502050405020303" pitchFamily="18" charset="0"/>
              </a:rPr>
              <a:t>3</a:t>
            </a:r>
            <a:r>
              <a:rPr lang="ru-RU" sz="2400" b="1" i="1" baseline="30000" smtClean="0">
                <a:solidFill>
                  <a:srgbClr val="C00000"/>
                </a:solidFill>
                <a:latin typeface="Georgia" panose="02040502050405020303" pitchFamily="18" charset="0"/>
              </a:rPr>
              <a:t>0</a:t>
            </a:r>
            <a:r>
              <a:rPr lang="ru-RU" sz="2400" b="1" i="1" smtClean="0">
                <a:solidFill>
                  <a:srgbClr val="C00000"/>
                </a:solidFill>
                <a:latin typeface="Georgia" panose="02040502050405020303" pitchFamily="18" charset="0"/>
              </a:rPr>
              <a:t>С</a:t>
            </a:r>
            <a:r>
              <a:rPr lang="ru-RU" sz="2400" b="1" i="1" smtClean="0">
                <a:solidFill>
                  <a:srgbClr val="002060"/>
                </a:solidFill>
                <a:latin typeface="Georgia" panose="02040502050405020303" pitchFamily="18" charset="0"/>
              </a:rPr>
              <a:t>?</a:t>
            </a:r>
            <a:endParaRPr lang="ru-RU" sz="2400" b="1" i="1" smtClean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84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8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8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84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62" grpId="0" animBg="1"/>
      <p:bldP spid="18462" grpId="1" animBg="1"/>
      <p:bldP spid="18463" grpId="0" animBg="1"/>
      <p:bldP spid="18463" grpId="1" animBg="1"/>
      <p:bldP spid="18466" grpId="0" animBg="1"/>
      <p:bldP spid="18466" grpId="1" animBg="1"/>
      <p:bldP spid="18467" grpId="0" animBg="1"/>
      <p:bldP spid="18468" grpId="0" animBg="1"/>
      <p:bldP spid="1847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60350"/>
            <a:ext cx="7380288" cy="2663825"/>
          </a:xfrm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660066"/>
                </a:solidFill>
                <a:latin typeface="Georgia" panose="02040502050405020303" pitchFamily="18" charset="0"/>
              </a:rPr>
              <a:t>При увеличении температуры воздуха на 1</a:t>
            </a:r>
            <a:r>
              <a:rPr lang="ru-RU" sz="2400" i="1" baseline="30000" smtClean="0">
                <a:solidFill>
                  <a:srgbClr val="660066"/>
                </a:solidFill>
                <a:latin typeface="Georgia" panose="02040502050405020303" pitchFamily="18" charset="0"/>
              </a:rPr>
              <a:t>0</a:t>
            </a:r>
            <a:r>
              <a:rPr lang="ru-RU" sz="2400" i="1" smtClean="0">
                <a:solidFill>
                  <a:srgbClr val="660066"/>
                </a:solidFill>
                <a:latin typeface="Georgia" panose="02040502050405020303" pitchFamily="18" charset="0"/>
              </a:rPr>
              <a:t> столбик ртути в термометре поднимается на 3 мм. </a:t>
            </a:r>
            <a:br>
              <a:rPr lang="ru-RU" sz="2400" i="1" smtClean="0">
                <a:solidFill>
                  <a:srgbClr val="660066"/>
                </a:solidFill>
                <a:latin typeface="Georgia" panose="02040502050405020303" pitchFamily="18" charset="0"/>
              </a:rPr>
            </a:br>
            <a:r>
              <a:rPr lang="ru-RU" sz="2400" i="1" smtClean="0">
                <a:solidFill>
                  <a:srgbClr val="660066"/>
                </a:solidFill>
                <a:latin typeface="Georgia" panose="02040502050405020303" pitchFamily="18" charset="0"/>
              </a:rPr>
              <a:t>1)  На сколько изменится высота столбика ртути, если температура воздуха изменится на 3</a:t>
            </a:r>
            <a:r>
              <a:rPr lang="ru-RU" sz="2400" i="1" baseline="30000" smtClean="0">
                <a:solidFill>
                  <a:srgbClr val="660066"/>
                </a:solidFill>
                <a:latin typeface="Georgia" panose="02040502050405020303" pitchFamily="18" charset="0"/>
              </a:rPr>
              <a:t>0</a:t>
            </a:r>
            <a:r>
              <a:rPr lang="ru-RU" sz="2400" i="1" smtClean="0">
                <a:solidFill>
                  <a:srgbClr val="660066"/>
                </a:solidFill>
                <a:latin typeface="Georgia" panose="02040502050405020303" pitchFamily="18" charset="0"/>
              </a:rPr>
              <a:t>С?</a:t>
            </a:r>
            <a:endParaRPr lang="ru-RU" sz="2400" i="1" smtClean="0">
              <a:solidFill>
                <a:srgbClr val="660066"/>
              </a:solidFill>
              <a:latin typeface="Georgia" panose="02040502050405020303" pitchFamily="18" charset="0"/>
            </a:endParaRPr>
          </a:p>
        </p:txBody>
      </p:sp>
      <p:grpSp>
        <p:nvGrpSpPr>
          <p:cNvPr id="32771" name="Group 37"/>
          <p:cNvGrpSpPr/>
          <p:nvPr/>
        </p:nvGrpSpPr>
        <p:grpSpPr bwMode="auto">
          <a:xfrm>
            <a:off x="468313" y="377825"/>
            <a:ext cx="1584325" cy="6480175"/>
            <a:chOff x="295" y="238"/>
            <a:chExt cx="998" cy="4082"/>
          </a:xfrm>
        </p:grpSpPr>
        <p:sp>
          <p:nvSpPr>
            <p:cNvPr id="32777" name="Freeform 4"/>
            <p:cNvSpPr/>
            <p:nvPr/>
          </p:nvSpPr>
          <p:spPr bwMode="auto">
            <a:xfrm>
              <a:off x="814" y="238"/>
              <a:ext cx="3" cy="4032"/>
            </a:xfrm>
            <a:custGeom>
              <a:avLst/>
              <a:gdLst>
                <a:gd name="T0" fmla="*/ 3 w 3"/>
                <a:gd name="T1" fmla="*/ 0 h 4032"/>
                <a:gd name="T2" fmla="*/ 0 w 3"/>
                <a:gd name="T3" fmla="*/ 4032 h 4032"/>
                <a:gd name="T4" fmla="*/ 0 60000 65536"/>
                <a:gd name="T5" fmla="*/ 0 60000 65536"/>
                <a:gd name="T6" fmla="*/ 0 w 3"/>
                <a:gd name="T7" fmla="*/ 0 h 4032"/>
                <a:gd name="T8" fmla="*/ 3 w 3"/>
                <a:gd name="T9" fmla="*/ 4032 h 40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" h="4032">
                  <a:moveTo>
                    <a:pt x="3" y="0"/>
                  </a:moveTo>
                  <a:lnTo>
                    <a:pt x="0" y="4032"/>
                  </a:lnTo>
                </a:path>
              </a:pathLst>
            </a:custGeom>
            <a:noFill/>
            <a:ln w="6985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78" name="Text Box 5"/>
            <p:cNvSpPr txBox="1">
              <a:spLocks noChangeArrowheads="1"/>
            </p:cNvSpPr>
            <p:nvPr/>
          </p:nvSpPr>
          <p:spPr bwMode="auto">
            <a:xfrm>
              <a:off x="432" y="238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4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79" name="Text Box 6"/>
            <p:cNvSpPr txBox="1">
              <a:spLocks noChangeArrowheads="1"/>
            </p:cNvSpPr>
            <p:nvPr/>
          </p:nvSpPr>
          <p:spPr bwMode="auto">
            <a:xfrm>
              <a:off x="432" y="555"/>
              <a:ext cx="34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3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0" name="Text Box 7"/>
            <p:cNvSpPr txBox="1">
              <a:spLocks noChangeArrowheads="1"/>
            </p:cNvSpPr>
            <p:nvPr/>
          </p:nvSpPr>
          <p:spPr bwMode="auto">
            <a:xfrm>
              <a:off x="432" y="873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2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1" name="Text Box 8"/>
            <p:cNvSpPr txBox="1">
              <a:spLocks noChangeArrowheads="1"/>
            </p:cNvSpPr>
            <p:nvPr/>
          </p:nvSpPr>
          <p:spPr bwMode="auto">
            <a:xfrm>
              <a:off x="432" y="1236"/>
              <a:ext cx="22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FF0000"/>
                  </a:solidFill>
                  <a:latin typeface="Times New Roman" panose="02020603050405020304" pitchFamily="18" charset="0"/>
                </a:rPr>
                <a:t>1</a:t>
              </a:r>
              <a:endParaRPr lang="ru-RU" sz="4000" b="1" smtClean="0">
                <a:solidFill>
                  <a:srgbClr val="FF000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2" name="Text Box 9"/>
            <p:cNvSpPr txBox="1">
              <a:spLocks noChangeArrowheads="1"/>
            </p:cNvSpPr>
            <p:nvPr/>
          </p:nvSpPr>
          <p:spPr bwMode="auto">
            <a:xfrm>
              <a:off x="341" y="1961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-1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3" name="Text Box 10"/>
            <p:cNvSpPr txBox="1">
              <a:spLocks noChangeArrowheads="1"/>
            </p:cNvSpPr>
            <p:nvPr/>
          </p:nvSpPr>
          <p:spPr bwMode="auto">
            <a:xfrm>
              <a:off x="432" y="1644"/>
              <a:ext cx="340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1A1A70"/>
                  </a:solidFill>
                  <a:latin typeface="Times New Roman" panose="02020603050405020304" pitchFamily="18" charset="0"/>
                </a:rPr>
                <a:t>0</a:t>
              </a:r>
              <a:endParaRPr lang="ru-RU" sz="4000" b="1" smtClean="0">
                <a:solidFill>
                  <a:srgbClr val="1A1A70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4" name="Text Box 11"/>
            <p:cNvSpPr txBox="1">
              <a:spLocks noChangeArrowheads="1"/>
            </p:cNvSpPr>
            <p:nvPr/>
          </p:nvSpPr>
          <p:spPr bwMode="auto">
            <a:xfrm>
              <a:off x="341" y="2279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-2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5" name="Text Box 12"/>
            <p:cNvSpPr txBox="1">
              <a:spLocks noChangeArrowheads="1"/>
            </p:cNvSpPr>
            <p:nvPr/>
          </p:nvSpPr>
          <p:spPr bwMode="auto">
            <a:xfrm>
              <a:off x="341" y="2597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-3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6" name="Text Box 13"/>
            <p:cNvSpPr txBox="1">
              <a:spLocks noChangeArrowheads="1"/>
            </p:cNvSpPr>
            <p:nvPr/>
          </p:nvSpPr>
          <p:spPr bwMode="auto">
            <a:xfrm>
              <a:off x="341" y="2959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-4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7" name="Text Box 14"/>
            <p:cNvSpPr txBox="1">
              <a:spLocks noChangeArrowheads="1"/>
            </p:cNvSpPr>
            <p:nvPr/>
          </p:nvSpPr>
          <p:spPr bwMode="auto">
            <a:xfrm>
              <a:off x="341" y="3277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-5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8" name="Text Box 15"/>
            <p:cNvSpPr txBox="1">
              <a:spLocks noChangeArrowheads="1"/>
            </p:cNvSpPr>
            <p:nvPr/>
          </p:nvSpPr>
          <p:spPr bwMode="auto">
            <a:xfrm>
              <a:off x="341" y="3594"/>
              <a:ext cx="567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</a:pPr>
              <a:r>
                <a:rPr lang="ru-RU" sz="4000" b="1" smtClean="0">
                  <a:solidFill>
                    <a:srgbClr val="3333CC"/>
                  </a:solidFill>
                  <a:latin typeface="Times New Roman" panose="02020603050405020304" pitchFamily="18" charset="0"/>
                </a:rPr>
                <a:t>-6</a:t>
              </a:r>
              <a:endParaRPr lang="ru-RU" sz="4000" b="1" smtClean="0">
                <a:solidFill>
                  <a:srgbClr val="3333CC"/>
                </a:solidFill>
                <a:latin typeface="Times New Roman" panose="02020603050405020304" pitchFamily="18" charset="0"/>
              </a:endParaRPr>
            </a:p>
          </p:txBody>
        </p:sp>
        <p:sp>
          <p:nvSpPr>
            <p:cNvPr id="32789" name="Line 16"/>
            <p:cNvSpPr>
              <a:spLocks noChangeShapeType="1"/>
            </p:cNvSpPr>
            <p:nvPr/>
          </p:nvSpPr>
          <p:spPr bwMode="auto">
            <a:xfrm>
              <a:off x="704" y="148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0" name="Oval 17"/>
            <p:cNvSpPr>
              <a:spLocks noChangeArrowheads="1"/>
            </p:cNvSpPr>
            <p:nvPr/>
          </p:nvSpPr>
          <p:spPr bwMode="auto">
            <a:xfrm>
              <a:off x="750" y="1803"/>
              <a:ext cx="113" cy="1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1" name="Line 18"/>
            <p:cNvSpPr>
              <a:spLocks noChangeShapeType="1"/>
            </p:cNvSpPr>
            <p:nvPr/>
          </p:nvSpPr>
          <p:spPr bwMode="auto">
            <a:xfrm>
              <a:off x="704" y="114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2" name="Line 19"/>
            <p:cNvSpPr>
              <a:spLocks noChangeShapeType="1"/>
            </p:cNvSpPr>
            <p:nvPr/>
          </p:nvSpPr>
          <p:spPr bwMode="auto">
            <a:xfrm>
              <a:off x="704" y="80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3" name="Line 20"/>
            <p:cNvSpPr>
              <a:spLocks noChangeShapeType="1"/>
            </p:cNvSpPr>
            <p:nvPr/>
          </p:nvSpPr>
          <p:spPr bwMode="auto">
            <a:xfrm>
              <a:off x="704" y="465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4" name="Line 21"/>
            <p:cNvSpPr>
              <a:spLocks noChangeShapeType="1"/>
            </p:cNvSpPr>
            <p:nvPr/>
          </p:nvSpPr>
          <p:spPr bwMode="auto">
            <a:xfrm>
              <a:off x="704" y="216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5" name="Line 22"/>
            <p:cNvSpPr>
              <a:spLocks noChangeShapeType="1"/>
            </p:cNvSpPr>
            <p:nvPr/>
          </p:nvSpPr>
          <p:spPr bwMode="auto">
            <a:xfrm>
              <a:off x="704" y="250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6" name="Line 23"/>
            <p:cNvSpPr>
              <a:spLocks noChangeShapeType="1"/>
            </p:cNvSpPr>
            <p:nvPr/>
          </p:nvSpPr>
          <p:spPr bwMode="auto">
            <a:xfrm>
              <a:off x="704" y="284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7" name="Line 24"/>
            <p:cNvSpPr>
              <a:spLocks noChangeShapeType="1"/>
            </p:cNvSpPr>
            <p:nvPr/>
          </p:nvSpPr>
          <p:spPr bwMode="auto">
            <a:xfrm>
              <a:off x="704" y="318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8" name="Line 25"/>
            <p:cNvSpPr>
              <a:spLocks noChangeShapeType="1"/>
            </p:cNvSpPr>
            <p:nvPr/>
          </p:nvSpPr>
          <p:spPr bwMode="auto">
            <a:xfrm>
              <a:off x="704" y="3526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799" name="Line 26"/>
            <p:cNvSpPr>
              <a:spLocks noChangeShapeType="1"/>
            </p:cNvSpPr>
            <p:nvPr/>
          </p:nvSpPr>
          <p:spPr bwMode="auto">
            <a:xfrm>
              <a:off x="704" y="3867"/>
              <a:ext cx="22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800" name="AutoShape 27"/>
            <p:cNvSpPr>
              <a:spLocks noChangeArrowheads="1"/>
            </p:cNvSpPr>
            <p:nvPr/>
          </p:nvSpPr>
          <p:spPr bwMode="auto">
            <a:xfrm>
              <a:off x="295" y="238"/>
              <a:ext cx="998" cy="4082"/>
            </a:xfrm>
            <a:prstGeom prst="roundRect">
              <a:avLst>
                <a:gd name="adj" fmla="val 16667"/>
              </a:avLst>
            </a:prstGeom>
            <a:solidFill>
              <a:srgbClr val="FFFFFF">
                <a:alpha val="32156"/>
              </a:srgbClr>
            </a:solidFill>
            <a:ln w="25400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2801" name="AutoShape 28"/>
            <p:cNvSpPr>
              <a:spLocks noChangeArrowheads="1"/>
            </p:cNvSpPr>
            <p:nvPr/>
          </p:nvSpPr>
          <p:spPr bwMode="auto">
            <a:xfrm>
              <a:off x="703" y="3521"/>
              <a:ext cx="226" cy="662"/>
            </a:xfrm>
            <a:prstGeom prst="roundRect">
              <a:avLst>
                <a:gd name="adj" fmla="val 16667"/>
              </a:avLst>
            </a:prstGeom>
            <a:solidFill>
              <a:srgbClr val="FF0000">
                <a:alpha val="74901"/>
              </a:srgbClr>
            </a:solidFill>
            <a:ln w="9525">
              <a:solidFill>
                <a:srgbClr val="FF0000"/>
              </a:solidFill>
              <a:rou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1A1A7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24609" name="Line 33"/>
          <p:cNvSpPr>
            <a:spLocks noChangeShapeType="1"/>
          </p:cNvSpPr>
          <p:nvPr/>
        </p:nvSpPr>
        <p:spPr bwMode="auto">
          <a:xfrm flipV="1">
            <a:off x="1763713" y="2924175"/>
            <a:ext cx="0" cy="266541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32773" name="WordArt 34"/>
          <p:cNvSpPr>
            <a:spLocks noChangeArrowheads="1" noChangeShapeType="1" noTextEdit="1"/>
          </p:cNvSpPr>
          <p:nvPr/>
        </p:nvSpPr>
        <p:spPr bwMode="auto">
          <a:xfrm>
            <a:off x="2771775" y="3068638"/>
            <a:ext cx="36004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kern="10" smtClean="0">
                <a:ln w="19050">
                  <a:solidFill>
                    <a:srgbClr val="00FFFF"/>
                  </a:solidFill>
                  <a:rou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cs typeface="Times New Roman" panose="02020603050405020304"/>
              </a:rPr>
              <a:t>3 * 3 = 9</a:t>
            </a:r>
            <a:endParaRPr lang="ru-RU" sz="2800" b="1" i="1" kern="10" smtClean="0">
              <a:ln w="19050">
                <a:solidFill>
                  <a:srgbClr val="00FFFF"/>
                </a:solidFill>
                <a:round/>
              </a:ln>
              <a:solidFill>
                <a:srgbClr val="0000FF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4611" name="AutoShape 35"/>
          <p:cNvSpPr>
            <a:spLocks noChangeArrowheads="1"/>
          </p:cNvSpPr>
          <p:nvPr/>
        </p:nvSpPr>
        <p:spPr bwMode="auto">
          <a:xfrm>
            <a:off x="1116013" y="2924175"/>
            <a:ext cx="358775" cy="2736850"/>
          </a:xfrm>
          <a:prstGeom prst="roundRect">
            <a:avLst>
              <a:gd name="adj" fmla="val 16667"/>
            </a:avLst>
          </a:prstGeom>
          <a:solidFill>
            <a:srgbClr val="FF0000">
              <a:alpha val="74901"/>
            </a:srgbClr>
          </a:solidFill>
          <a:ln w="9525">
            <a:solidFill>
              <a:srgbClr val="FF0000"/>
            </a:solidFill>
            <a:rou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1763713" y="3644900"/>
            <a:ext cx="73802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br>
              <a:rPr lang="ru-RU" sz="2400" b="1" i="1" smtClean="0">
                <a:solidFill>
                  <a:srgbClr val="660066"/>
                </a:solidFill>
                <a:latin typeface="Georgia" panose="02040502050405020303" pitchFamily="18" charset="0"/>
              </a:rPr>
            </a:br>
            <a:r>
              <a:rPr lang="ru-RU" sz="2400" b="1" i="1" smtClean="0">
                <a:solidFill>
                  <a:srgbClr val="660066"/>
                </a:solidFill>
                <a:latin typeface="Georgia" panose="02040502050405020303" pitchFamily="18" charset="0"/>
              </a:rPr>
              <a:t>2)  На сколько изменится высота столбика ртути, если температура воздуха изменится на -5</a:t>
            </a:r>
            <a:r>
              <a:rPr lang="ru-RU" sz="2400" b="1" i="1" baseline="30000" smtClean="0">
                <a:solidFill>
                  <a:srgbClr val="660066"/>
                </a:solidFill>
                <a:latin typeface="Georgia" panose="02040502050405020303" pitchFamily="18" charset="0"/>
              </a:rPr>
              <a:t>0</a:t>
            </a:r>
            <a:r>
              <a:rPr lang="ru-RU" sz="2400" b="1" i="1" smtClean="0">
                <a:solidFill>
                  <a:srgbClr val="660066"/>
                </a:solidFill>
                <a:latin typeface="Georgia" panose="02040502050405020303" pitchFamily="18" charset="0"/>
              </a:rPr>
              <a:t>С?</a:t>
            </a:r>
            <a:endParaRPr lang="ru-RU" sz="2400" b="1" i="1" smtClean="0">
              <a:solidFill>
                <a:srgbClr val="660066"/>
              </a:solidFill>
              <a:latin typeface="Georgia" panose="02040502050405020303" pitchFamily="18" charset="0"/>
            </a:endParaRPr>
          </a:p>
        </p:txBody>
      </p:sp>
      <p:sp>
        <p:nvSpPr>
          <p:cNvPr id="24615" name="WordArt 39"/>
          <p:cNvSpPr>
            <a:spLocks noChangeArrowheads="1" noChangeShapeType="1" noTextEdit="1"/>
          </p:cNvSpPr>
          <p:nvPr/>
        </p:nvSpPr>
        <p:spPr bwMode="auto">
          <a:xfrm>
            <a:off x="2555875" y="5373688"/>
            <a:ext cx="446405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kern="10" smtClean="0">
                <a:ln w="19050">
                  <a:solidFill>
                    <a:srgbClr val="FFFF00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 panose="02020603050405020304"/>
                <a:cs typeface="Times New Roman" panose="02020603050405020304"/>
              </a:rPr>
              <a:t>3 * (-5) = -15</a:t>
            </a:r>
            <a:endParaRPr lang="ru-RU" sz="2800" b="1" i="1" kern="10" smtClean="0">
              <a:ln w="19050">
                <a:solidFill>
                  <a:srgbClr val="FFFF00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4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24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4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4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24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09" grpId="0" animBg="1"/>
      <p:bldP spid="24611" grpId="0" animBg="1"/>
      <p:bldP spid="24614" grpId="0"/>
      <p:bldP spid="246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1363"/>
            <a:ext cx="9144000" cy="540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smtClean="0">
                <a:solidFill>
                  <a:srgbClr val="00B050"/>
                </a:solidFill>
              </a:rPr>
              <a:t>Девиз урока</a:t>
            </a:r>
            <a:endParaRPr lang="ru-RU" i="1" smtClean="0">
              <a:solidFill>
                <a:srgbClr val="00B050"/>
              </a:solidFill>
            </a:endParaRPr>
          </a:p>
        </p:txBody>
      </p:sp>
      <p:sp>
        <p:nvSpPr>
          <p:cNvPr id="14340" name="Содержимое 2"/>
          <p:cNvSpPr>
            <a:spLocks noGrp="1"/>
          </p:cNvSpPr>
          <p:nvPr>
            <p:ph idx="1"/>
          </p:nvPr>
        </p:nvSpPr>
        <p:spPr>
          <a:xfrm>
            <a:off x="142875" y="857250"/>
            <a:ext cx="9001125" cy="6000750"/>
          </a:xfrm>
        </p:spPr>
        <p:txBody>
          <a:bodyPr/>
          <a:lstStyle/>
          <a:p>
            <a:r>
              <a:rPr lang="ru-RU" b="1" i="1" smtClean="0"/>
              <a:t>  </a:t>
            </a:r>
            <a:endParaRPr lang="ru-RU" b="1" i="1" smtClean="0"/>
          </a:p>
          <a:p>
            <a:r>
              <a:rPr lang="ru-RU" sz="3000" b="1" i="1" smtClean="0">
                <a:solidFill>
                  <a:srgbClr val="FFFFEB"/>
                </a:solidFill>
              </a:rPr>
              <a:t>«</a:t>
            </a:r>
            <a:r>
              <a:rPr lang="ru-RU" sz="3000" b="1" i="1" smtClean="0">
                <a:solidFill>
                  <a:srgbClr val="C00000"/>
                </a:solidFill>
              </a:rPr>
              <a:t>Знание</a:t>
            </a:r>
            <a:r>
              <a:rPr lang="ru-RU" sz="3000" b="1" i="1" smtClean="0">
                <a:solidFill>
                  <a:srgbClr val="FFFFEB"/>
                </a:solidFill>
              </a:rPr>
              <a:t> – самое превосходное из владений. Все стремятся к нему,</a:t>
            </a:r>
            <a:endParaRPr lang="ru-RU" sz="3000" b="1" i="1" smtClean="0">
              <a:solidFill>
                <a:srgbClr val="FFFFEB"/>
              </a:solidFill>
            </a:endParaRPr>
          </a:p>
          <a:p>
            <a:r>
              <a:rPr lang="ru-RU" sz="3000" b="1" i="1" smtClean="0">
                <a:solidFill>
                  <a:srgbClr val="FFFFEB"/>
                </a:solidFill>
              </a:rPr>
              <a:t> </a:t>
            </a:r>
            <a:r>
              <a:rPr lang="ru-RU" sz="3000" b="1" i="1" smtClean="0">
                <a:solidFill>
                  <a:srgbClr val="C00000"/>
                </a:solidFill>
              </a:rPr>
              <a:t>само</a:t>
            </a:r>
            <a:r>
              <a:rPr lang="ru-RU" sz="3000" b="1" i="1" smtClean="0">
                <a:solidFill>
                  <a:srgbClr val="FFFFEB"/>
                </a:solidFill>
              </a:rPr>
              <a:t> же оно </a:t>
            </a:r>
            <a:r>
              <a:rPr lang="ru-RU" sz="3000" b="1" i="1" smtClean="0">
                <a:solidFill>
                  <a:srgbClr val="C00000"/>
                </a:solidFill>
              </a:rPr>
              <a:t>не приходит</a:t>
            </a:r>
            <a:r>
              <a:rPr lang="ru-RU" sz="3000" b="1" i="1" smtClean="0">
                <a:solidFill>
                  <a:srgbClr val="FFFFEB"/>
                </a:solidFill>
              </a:rPr>
              <a:t>».</a:t>
            </a:r>
            <a:endParaRPr lang="ru-RU" sz="3000" b="1" i="1" smtClean="0">
              <a:solidFill>
                <a:srgbClr val="FFFFEB"/>
              </a:solidFill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sz="3000" b="1" i="1" smtClean="0">
                <a:solidFill>
                  <a:srgbClr val="FFFFEB"/>
                </a:solidFill>
              </a:rPr>
              <a:t>                                           </a:t>
            </a:r>
            <a:r>
              <a:rPr lang="ru-RU" sz="3000" b="1" smtClean="0">
                <a:solidFill>
                  <a:srgbClr val="FFFFEB"/>
                </a:solidFill>
              </a:rPr>
              <a:t>Ал - Бируни </a:t>
            </a:r>
            <a:endParaRPr lang="ru-RU" sz="3000" b="1" smtClean="0">
              <a:solidFill>
                <a:srgbClr val="FFFFEB"/>
              </a:solidFill>
            </a:endParaRPr>
          </a:p>
        </p:txBody>
      </p:sp>
      <p:sp>
        <p:nvSpPr>
          <p:cNvPr id="1434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zh-CN" smtClean="0">
              <a:solidFill>
                <a:srgbClr val="1A1A70"/>
              </a:solidFill>
              <a:ea typeface="SimSun" panose="02010600030101010101" pitchFamily="2" charset="-122"/>
            </a:endParaRPr>
          </a:p>
        </p:txBody>
      </p:sp>
      <p:pic>
        <p:nvPicPr>
          <p:cNvPr id="14342" name="Picture 34" descr="Картинка 207 из 96804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214313"/>
            <a:ext cx="1428750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8" descr="http://unelibert.ru/wp-content/uploads/2011/02/sms-pozitiff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2928938"/>
            <a:ext cx="4551362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6600"/>
                </a:solidFill>
              </a:rPr>
              <a:t>               Фронтальный опрос</a:t>
            </a:r>
            <a:endParaRPr lang="ru-RU" smtClean="0">
              <a:solidFill>
                <a:srgbClr val="FF6600"/>
              </a:solidFill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>
          <a:xfrm>
            <a:off x="857192" y="2500306"/>
            <a:ext cx="8286808" cy="1285884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 целыми 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>
          <a:xfrm>
            <a:off x="642910" y="3643314"/>
            <a:ext cx="8286808" cy="1071570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называется модулем числа </a:t>
            </a: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66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500034" y="4572008"/>
            <a:ext cx="8286808" cy="1000132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сложить два числа с разными знаками 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>
          <a:xfrm>
            <a:off x="285720" y="5572116"/>
            <a:ext cx="8286808" cy="1285884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сложить два числа с одинаковыми знаками?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7" name="Picture 8" descr="Картинка 34 из 94402">
            <a:hlinkClick r:id="rId1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5357826"/>
            <a:ext cx="1071538" cy="1079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8" name="Picture 4" descr="Картинка 235 из 96803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52"/>
            <a:ext cx="1800225" cy="13446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1285852" y="785794"/>
            <a:ext cx="8286808" cy="1000132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положительными 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142976" y="1785926"/>
            <a:ext cx="8286808" cy="1071570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числа называются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5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отрицательными ?</a:t>
            </a:r>
            <a:endParaRPr lang="ru-RU" sz="35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1857375" y="0"/>
            <a:ext cx="6804025" cy="8807450"/>
          </a:xfrm>
          <a:prstGeom prst="cloudCallout">
            <a:avLst>
              <a:gd name="adj1" fmla="val -92940"/>
              <a:gd name="adj2" fmla="val 25981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006600"/>
                </a:solidFill>
                <a:latin typeface="Arial" panose="020B0604020202020204" pitchFamily="34" charset="0"/>
              </a:rPr>
              <a:t>1</a:t>
            </a: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.Определите, по какому правилу записаны числа и продолжите ряд: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 а) -10; -8; -6; -4;…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 б) -2; -4; -8; -16;…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006600"/>
                </a:solidFill>
                <a:latin typeface="Arial" panose="020B0604020202020204" pitchFamily="34" charset="0"/>
              </a:rPr>
              <a:t>2</a:t>
            </a: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. Дан ряд чисел: -1; 4; 0; -5; -104; 8;16.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 а) Назовите положительные числа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 б) Назовите отрицательные числа.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 в) Назовите все числа одним словом.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smtClean="0">
                <a:solidFill>
                  <a:srgbClr val="7030A0"/>
                </a:solidFill>
                <a:latin typeface="Arial" panose="020B0604020202020204" pitchFamily="34" charset="0"/>
              </a:rPr>
              <a:t> </a:t>
            </a:r>
            <a:endParaRPr lang="ru-RU" sz="23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marL="265430" indent="-265430" fontAlgn="base">
              <a:spcBef>
                <a:spcPct val="0"/>
              </a:spcBef>
              <a:spcAft>
                <a:spcPct val="0"/>
              </a:spcAft>
            </a:pPr>
            <a:endParaRPr lang="ru-RU" sz="2500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pic>
        <p:nvPicPr>
          <p:cNvPr id="14344" name="Picture 8" descr="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42938" y="4614863"/>
            <a:ext cx="2243138" cy="224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750622">
            <a:off x="6300788" y="4378325"/>
            <a:ext cx="11525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14" descr="baby18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1857375"/>
            <a:ext cx="890587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 descr="Картинка 5 из 202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50" y="785813"/>
            <a:ext cx="190817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642910" y="142852"/>
            <a:ext cx="8286808" cy="857256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Устный счет</a:t>
            </a:r>
            <a:endParaRPr lang="ru-RU" sz="40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5" name="Picture 9" descr="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3" y="4714875"/>
            <a:ext cx="1944687" cy="191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85549E-6 L 1.03489 -0.006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8" dur="2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2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0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solidFill>
                  <a:srgbClr val="FF6600"/>
                </a:solidFill>
              </a:rPr>
              <a:t>Расшифруй</a:t>
            </a:r>
            <a:endParaRPr lang="ru-RU" sz="2800" smtClean="0">
              <a:solidFill>
                <a:srgbClr val="FF6600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214414" y="1071546"/>
            <a:ext cx="6429420" cy="4786346"/>
          </a:xfrm>
          <a:prstGeom prst="round2Diag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50" y="1071563"/>
          <a:ext cx="8858250" cy="5815014"/>
        </p:xfrm>
        <a:graphic>
          <a:graphicData uri="http://schemas.openxmlformats.org/drawingml/2006/table">
            <a:tbl>
              <a:tblPr/>
              <a:tblGrid>
                <a:gridCol w="4440723"/>
                <a:gridCol w="4417527"/>
              </a:tblGrid>
              <a:tr h="5286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Вычислите   устно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 hMerge="1">
                  <a:tcPr/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-3+5=2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   ---   2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12-(-2)=14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   ---   14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-3+15=12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   ---   12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-6+(-1)=(-7)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   ---   (-7)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-7+3 = (-4)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   ---  (-4)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-13-2 =( -15)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  --- ( - 15)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18+(-6) = 12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   ---   12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-3+6 = 3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  ---   3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105727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(-5)*3=(-15)</a:t>
                      </a:r>
                      <a:endParaRPr kumimoji="0" lang="ru-RU" sz="30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200150" algn="l"/>
                        </a:tabLst>
                      </a:pPr>
                      <a:r>
                        <a:rPr kumimoji="0" lang="ru-RU" sz="3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EB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  - 15 или(-15)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EB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16" name="Picture 2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928813"/>
            <a:ext cx="6408738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0"/>
          <p:cNvSpPr>
            <a:spLocks noGrp="1" noChangeArrowheads="1"/>
          </p:cNvSpPr>
          <p:nvPr>
            <p:ph type="title"/>
          </p:nvPr>
        </p:nvSpPr>
        <p:spPr>
          <a:xfrm>
            <a:off x="1500188" y="214313"/>
            <a:ext cx="7431087" cy="563562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B050"/>
                </a:solidFill>
              </a:rPr>
              <a:t>Тема урока:</a:t>
            </a:r>
            <a:br>
              <a:rPr lang="ru-RU" smtClean="0">
                <a:solidFill>
                  <a:srgbClr val="FF6600"/>
                </a:solidFill>
              </a:rPr>
            </a:br>
            <a:r>
              <a:rPr lang="ru-RU" smtClean="0">
                <a:solidFill>
                  <a:srgbClr val="CC6600"/>
                </a:solidFill>
              </a:rPr>
              <a:t>Умножение целых чисел</a:t>
            </a:r>
            <a:endParaRPr lang="ru-RU" smtClean="0">
              <a:solidFill>
                <a:srgbClr val="CC6600"/>
              </a:solidFill>
            </a:endParaRPr>
          </a:p>
        </p:txBody>
      </p:sp>
      <p:pic>
        <p:nvPicPr>
          <p:cNvPr id="20484" name="Picture 4" descr="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0" y="2205038"/>
            <a:ext cx="222885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1258888" y="2276475"/>
            <a:ext cx="5599112" cy="37846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50" b="1" dirty="0">
                <a:solidFill>
                  <a:srgbClr val="00B050"/>
                </a:solidFill>
                <a:latin typeface="Arial" panose="020B0604020202020204" pitchFamily="34" charset="0"/>
              </a:rPr>
              <a:t> </a:t>
            </a:r>
            <a:r>
              <a:rPr lang="ru-RU" sz="3000" b="1" u="sng" dirty="0">
                <a:solidFill>
                  <a:srgbClr val="00B050"/>
                </a:solidFill>
                <a:latin typeface="Arial" panose="020B0604020202020204" pitchFamily="34" charset="0"/>
              </a:rPr>
              <a:t>Цель урока:</a:t>
            </a:r>
            <a:endParaRPr lang="ru-RU" sz="3000" b="1" u="sng" dirty="0">
              <a:solidFill>
                <a:srgbClr val="00B05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i="1" dirty="0">
                <a:solidFill>
                  <a:srgbClr val="FFFFEB"/>
                </a:solidFill>
                <a:latin typeface="Arial" panose="020B0604020202020204" pitchFamily="34" charset="0"/>
              </a:rPr>
              <a:t>Научиться умножать целые числа.</a:t>
            </a:r>
            <a:endParaRPr lang="ru-RU" sz="3000" b="1" i="1" dirty="0">
              <a:solidFill>
                <a:srgbClr val="FFFFEB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i="1" dirty="0">
                <a:solidFill>
                  <a:srgbClr val="FFFFEB"/>
                </a:solidFill>
                <a:latin typeface="Arial" panose="020B0604020202020204" pitchFamily="34" charset="0"/>
              </a:rPr>
              <a:t> Вывести правила умножения целых чисел.</a:t>
            </a:r>
            <a:endParaRPr lang="ru-RU" sz="3000" b="1" i="1" dirty="0">
              <a:solidFill>
                <a:srgbClr val="FFFFEB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000" b="1" i="1" dirty="0">
                <a:solidFill>
                  <a:srgbClr val="FFFFEB"/>
                </a:solidFill>
                <a:latin typeface="Arial" panose="020B0604020202020204" pitchFamily="34" charset="0"/>
              </a:rPr>
              <a:t>   Научиться применять эти правила в простейших ситуациях.</a:t>
            </a:r>
            <a:endParaRPr lang="ru-RU" sz="3000" dirty="0">
              <a:solidFill>
                <a:srgbClr val="FFFFEB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Разрешение проблемы</a:t>
            </a:r>
            <a:endParaRPr lang="ru-RU" smtClean="0">
              <a:solidFill>
                <a:srgbClr val="FF6600"/>
              </a:solidFill>
            </a:endParaRPr>
          </a:p>
        </p:txBody>
      </p:sp>
      <p:pic>
        <p:nvPicPr>
          <p:cNvPr id="21507" name="Picture 16" descr="3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1714500"/>
            <a:ext cx="2520950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33" name="AutoShape 17"/>
          <p:cNvSpPr>
            <a:spLocks noChangeArrowheads="1"/>
          </p:cNvSpPr>
          <p:nvPr/>
        </p:nvSpPr>
        <p:spPr bwMode="auto">
          <a:xfrm flipH="1">
            <a:off x="3203575" y="4978400"/>
            <a:ext cx="3170238" cy="561975"/>
          </a:xfrm>
          <a:prstGeom prst="cloudCallout">
            <a:avLst>
              <a:gd name="adj1" fmla="val -80199"/>
              <a:gd name="adj2" fmla="val 56037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srgbClr val="1A1A70"/>
              </a:solidFill>
              <a:latin typeface="Arial" panose="020B0604020202020204" pitchFamily="34" charset="0"/>
            </a:endParaRPr>
          </a:p>
        </p:txBody>
      </p:sp>
      <p:sp>
        <p:nvSpPr>
          <p:cNvPr id="34834" name="AutoShape 18"/>
          <p:cNvSpPr>
            <a:spLocks noChangeArrowheads="1"/>
          </p:cNvSpPr>
          <p:nvPr/>
        </p:nvSpPr>
        <p:spPr bwMode="auto">
          <a:xfrm>
            <a:off x="2071688" y="857250"/>
            <a:ext cx="6143625" cy="1546225"/>
          </a:xfrm>
          <a:prstGeom prst="cloudCallout">
            <a:avLst>
              <a:gd name="adj1" fmla="val -75065"/>
              <a:gd name="adj2" fmla="val 9167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36000" rIns="54000" anchor="ctr" anchorCtr="1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(-5)*3</a:t>
            </a:r>
            <a:r>
              <a:rPr lang="en-US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?</a:t>
            </a: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          15 или (-15)</a:t>
            </a:r>
            <a:br>
              <a:rPr lang="en-US" sz="2000" b="1" smtClean="0">
                <a:solidFill>
                  <a:srgbClr val="7030A0"/>
                </a:solidFill>
                <a:latin typeface="Arial" panose="020B0604020202020204" pitchFamily="34" charset="0"/>
              </a:rPr>
            </a:b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Объясните как вы рассуждали</a:t>
            </a:r>
            <a:r>
              <a:rPr lang="en-US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?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8" name="AutoShape 17"/>
          <p:cNvSpPr>
            <a:spLocks noChangeArrowheads="1"/>
          </p:cNvSpPr>
          <p:nvPr/>
        </p:nvSpPr>
        <p:spPr bwMode="auto">
          <a:xfrm flipH="1">
            <a:off x="2643188" y="1643063"/>
            <a:ext cx="5256212" cy="5762625"/>
          </a:xfrm>
          <a:prstGeom prst="cloudCallout">
            <a:avLst>
              <a:gd name="adj1" fmla="val -80199"/>
              <a:gd name="adj2" fmla="val 56037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умножим            5*3=5+5+5=15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умножим 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 (-5)*3=(-5)+(-5)+(-5)=(-15)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умножим 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 (-3)*5=(-3)+(-3)+(-3)+(-3)+(-3)=(-15)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по закону          а*в=в*а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 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smtClean="0">
                <a:solidFill>
                  <a:srgbClr val="7030A0"/>
                </a:solidFill>
                <a:latin typeface="Arial" panose="020B0604020202020204" pitchFamily="34" charset="0"/>
              </a:rPr>
              <a:t> </a:t>
            </a: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умножим (-5)*(-3)=?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Georgia" panose="02040502050405020303" pitchFamily="18" charset="0"/>
              <a:buNone/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    Может ли быть (-15)?   Может ли быть 15?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pic>
        <p:nvPicPr>
          <p:cNvPr id="21511" name="Picture 4" descr="Картинка 5 из 202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0125"/>
            <a:ext cx="2867025" cy="547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33" grpId="0" animBg="1"/>
      <p:bldP spid="3483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3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13" y="0"/>
            <a:ext cx="23399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 descr="Картинка 14 из 1436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2603500" cy="576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7"/>
          <p:cNvSpPr>
            <a:spLocks noChangeArrowheads="1"/>
          </p:cNvSpPr>
          <p:nvPr/>
        </p:nvSpPr>
        <p:spPr bwMode="auto">
          <a:xfrm flipH="1">
            <a:off x="2428875" y="814388"/>
            <a:ext cx="5256213" cy="5294312"/>
          </a:xfrm>
          <a:prstGeom prst="cloudCallout">
            <a:avLst>
              <a:gd name="adj1" fmla="val -80199"/>
              <a:gd name="adj2" fmla="val 56037"/>
            </a:avLst>
          </a:prstGeom>
          <a:gradFill rotWithShape="1">
            <a:gsLst>
              <a:gs pos="0">
                <a:srgbClr val="CCECFF"/>
              </a:gs>
              <a:gs pos="100000">
                <a:srgbClr val="66CCFF">
                  <a:alpha val="50000"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accent2"/>
            </a:solidFill>
            <a:rou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FF0000"/>
                </a:solidFill>
                <a:latin typeface="Arial" panose="020B0604020202020204" pitchFamily="34" charset="0"/>
              </a:rPr>
              <a:t>Справедливы законы умножения</a:t>
            </a:r>
            <a:endParaRPr lang="ru-RU" sz="2000" b="1" smtClean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а*в=в*а – переместительный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а*(в*с) = (а*в)*с  - сочетательный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(а+в)*с=а*с+в*с –распределительный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1*а=а*1=а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(-1)*а=а*(-1)=(-а)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smtClean="0">
                <a:solidFill>
                  <a:srgbClr val="7030A0"/>
                </a:solidFill>
                <a:latin typeface="Arial" panose="020B0604020202020204" pitchFamily="34" charset="0"/>
              </a:rPr>
              <a:t>а*0=0</a:t>
            </a:r>
            <a:endParaRPr lang="ru-RU" sz="2000" b="1" smtClean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00B050"/>
                </a:solidFill>
              </a:rPr>
              <a:t>Мнемоническое правило</a:t>
            </a:r>
            <a:endParaRPr lang="ru-RU" smtClean="0">
              <a:solidFill>
                <a:srgbClr val="00B050"/>
              </a:solidFill>
            </a:endParaRPr>
          </a:p>
        </p:txBody>
      </p:sp>
      <p:pic>
        <p:nvPicPr>
          <p:cNvPr id="7" name="Picture 24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341438"/>
            <a:ext cx="5216525" cy="5040312"/>
          </a:xfrm>
          <a:noFill/>
        </p:spPr>
      </p:pic>
      <p:pic>
        <p:nvPicPr>
          <p:cNvPr id="8" name="Picture 2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1628775"/>
            <a:ext cx="3622675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Прямоугольник 8"/>
          <p:cNvSpPr>
            <a:spLocks noChangeArrowheads="1"/>
          </p:cNvSpPr>
          <p:nvPr/>
        </p:nvSpPr>
        <p:spPr bwMode="auto">
          <a:xfrm>
            <a:off x="571500" y="1557338"/>
            <a:ext cx="471487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006600"/>
                </a:solidFill>
                <a:latin typeface="Arial" panose="020B0604020202020204" pitchFamily="34" charset="0"/>
              </a:rPr>
              <a:t>Друг моего друга - мой друг</a:t>
            </a:r>
            <a:r>
              <a:rPr lang="ru-RU" sz="2500" b="1" smtClean="0">
                <a:solidFill>
                  <a:srgbClr val="1A1A70"/>
                </a:solidFill>
                <a:latin typeface="Arial" panose="020B0604020202020204" pitchFamily="34" charset="0"/>
              </a:rPr>
              <a:t> </a:t>
            </a:r>
            <a:endParaRPr lang="ru-RU" sz="2500" smtClean="0">
              <a:solidFill>
                <a:srgbClr val="1A1A7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smtClean="0">
                <a:solidFill>
                  <a:srgbClr val="1A1A70"/>
                </a:solidFill>
                <a:latin typeface="Arial" panose="020B0604020202020204" pitchFamily="34" charset="0"/>
              </a:rPr>
              <a:t>  </a:t>
            </a:r>
            <a:r>
              <a:rPr lang="ru-RU" sz="2500" b="1" smtClean="0">
                <a:solidFill>
                  <a:srgbClr val="C00000"/>
                </a:solidFill>
                <a:latin typeface="Arial" panose="020B0604020202020204" pitchFamily="34" charset="0"/>
              </a:rPr>
              <a:t>(+X)*(+X)=(+X)</a:t>
            </a:r>
            <a:endParaRPr lang="ru-RU" sz="250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006600"/>
                </a:solidFill>
                <a:latin typeface="Arial" panose="020B0604020202020204" pitchFamily="34" charset="0"/>
              </a:rPr>
              <a:t> Друг моего врага - мой враг</a:t>
            </a:r>
            <a:endParaRPr lang="ru-RU" sz="2500" smtClean="0">
              <a:solidFill>
                <a:srgbClr val="0066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C00000"/>
                </a:solidFill>
                <a:latin typeface="Arial" panose="020B0604020202020204" pitchFamily="34" charset="0"/>
              </a:rPr>
              <a:t>  (+X)*(-X)=(-X)</a:t>
            </a:r>
            <a:endParaRPr lang="ru-RU" sz="250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006600"/>
                </a:solidFill>
                <a:latin typeface="Arial" panose="020B0604020202020204" pitchFamily="34" charset="0"/>
              </a:rPr>
              <a:t> Враг моего друга - мой враг</a:t>
            </a:r>
            <a:endParaRPr lang="ru-RU" sz="2500" smtClean="0">
              <a:solidFill>
                <a:srgbClr val="0066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006600"/>
                </a:solidFill>
                <a:latin typeface="Arial" panose="020B0604020202020204" pitchFamily="34" charset="0"/>
              </a:rPr>
              <a:t>  </a:t>
            </a:r>
            <a:r>
              <a:rPr lang="ru-RU" sz="2500" b="1" smtClean="0">
                <a:solidFill>
                  <a:srgbClr val="C00000"/>
                </a:solidFill>
                <a:latin typeface="Arial" panose="020B0604020202020204" pitchFamily="34" charset="0"/>
              </a:rPr>
              <a:t>(-X)*(+X)=(-X) </a:t>
            </a:r>
            <a:endParaRPr lang="ru-RU" sz="250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smtClean="0">
                <a:solidFill>
                  <a:srgbClr val="006600"/>
                </a:solidFill>
                <a:latin typeface="Arial" panose="020B0604020202020204" pitchFamily="34" charset="0"/>
              </a:rPr>
              <a:t>  </a:t>
            </a:r>
            <a:r>
              <a:rPr lang="ru-RU" sz="2500" b="1" smtClean="0">
                <a:solidFill>
                  <a:srgbClr val="006600"/>
                </a:solidFill>
                <a:latin typeface="Arial" panose="020B0604020202020204" pitchFamily="34" charset="0"/>
              </a:rPr>
              <a:t>Враг моего врага - мой друг</a:t>
            </a:r>
            <a:endParaRPr lang="ru-RU" sz="2500" smtClean="0">
              <a:solidFill>
                <a:srgbClr val="006600"/>
              </a:solidFill>
              <a:latin typeface="Arial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500" b="1" smtClean="0">
                <a:solidFill>
                  <a:srgbClr val="C00000"/>
                </a:solidFill>
                <a:latin typeface="Arial" panose="020B0604020202020204" pitchFamily="34" charset="0"/>
              </a:rPr>
              <a:t>  (-X)*(-X)=(+X)</a:t>
            </a:r>
            <a:endParaRPr lang="ru-RU" sz="2500" smtClean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pic>
        <p:nvPicPr>
          <p:cNvPr id="25606" name="Рисунок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844675"/>
            <a:ext cx="2376487" cy="395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3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7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8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5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8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0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2_new_year4">
  <a:themeElements>
    <a:clrScheme name="new year4 3">
      <a:dk1>
        <a:srgbClr val="1A1A70"/>
      </a:dk1>
      <a:lt1>
        <a:srgbClr val="FFFFFF"/>
      </a:lt1>
      <a:dk2>
        <a:srgbClr val="243D8C"/>
      </a:dk2>
      <a:lt2>
        <a:srgbClr val="DDDDDD"/>
      </a:lt2>
      <a:accent1>
        <a:srgbClr val="3E78C6"/>
      </a:accent1>
      <a:accent2>
        <a:srgbClr val="84A1E8"/>
      </a:accent2>
      <a:accent3>
        <a:srgbClr val="FFFFFF"/>
      </a:accent3>
      <a:accent4>
        <a:srgbClr val="14145F"/>
      </a:accent4>
      <a:accent5>
        <a:srgbClr val="AFBEDF"/>
      </a:accent5>
      <a:accent6>
        <a:srgbClr val="7791D2"/>
      </a:accent6>
      <a:hlink>
        <a:srgbClr val="90B54D"/>
      </a:hlink>
      <a:folHlink>
        <a:srgbClr val="F3C43F"/>
      </a:folHlink>
    </a:clrScheme>
    <a:fontScheme name="new year4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w year4 1">
        <a:dk1>
          <a:srgbClr val="1D4940"/>
        </a:dk1>
        <a:lt1>
          <a:srgbClr val="FFFFFF"/>
        </a:lt1>
        <a:dk2>
          <a:srgbClr val="3F716F"/>
        </a:dk2>
        <a:lt2>
          <a:srgbClr val="DDDDDD"/>
        </a:lt2>
        <a:accent1>
          <a:srgbClr val="669E86"/>
        </a:accent1>
        <a:accent2>
          <a:srgbClr val="A2CAB4"/>
        </a:accent2>
        <a:accent3>
          <a:srgbClr val="FFFFFF"/>
        </a:accent3>
        <a:accent4>
          <a:srgbClr val="173D35"/>
        </a:accent4>
        <a:accent5>
          <a:srgbClr val="B8CCC3"/>
        </a:accent5>
        <a:accent6>
          <a:srgbClr val="92B7A3"/>
        </a:accent6>
        <a:hlink>
          <a:srgbClr val="8CA35F"/>
        </a:hlink>
        <a:folHlink>
          <a:srgbClr val="C1B05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2">
        <a:dk1>
          <a:srgbClr val="2D4473"/>
        </a:dk1>
        <a:lt1>
          <a:srgbClr val="FFFFFF"/>
        </a:lt1>
        <a:dk2>
          <a:srgbClr val="2B6185"/>
        </a:dk2>
        <a:lt2>
          <a:srgbClr val="D3D9DD"/>
        </a:lt2>
        <a:accent1>
          <a:srgbClr val="638AA1"/>
        </a:accent1>
        <a:accent2>
          <a:srgbClr val="8CA8B5"/>
        </a:accent2>
        <a:accent3>
          <a:srgbClr val="FFFFFF"/>
        </a:accent3>
        <a:accent4>
          <a:srgbClr val="253961"/>
        </a:accent4>
        <a:accent5>
          <a:srgbClr val="B7C4CD"/>
        </a:accent5>
        <a:accent6>
          <a:srgbClr val="7E98A4"/>
        </a:accent6>
        <a:hlink>
          <a:srgbClr val="6FA2E7"/>
        </a:hlink>
        <a:folHlink>
          <a:srgbClr val="99C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ear4 3">
        <a:dk1>
          <a:srgbClr val="1A1A70"/>
        </a:dk1>
        <a:lt1>
          <a:srgbClr val="FFFFFF"/>
        </a:lt1>
        <a:dk2>
          <a:srgbClr val="243D8C"/>
        </a:dk2>
        <a:lt2>
          <a:srgbClr val="DDDDDD"/>
        </a:lt2>
        <a:accent1>
          <a:srgbClr val="3E78C6"/>
        </a:accent1>
        <a:accent2>
          <a:srgbClr val="84A1E8"/>
        </a:accent2>
        <a:accent3>
          <a:srgbClr val="FFFFFF"/>
        </a:accent3>
        <a:accent4>
          <a:srgbClr val="14145F"/>
        </a:accent4>
        <a:accent5>
          <a:srgbClr val="AFBEDF"/>
        </a:accent5>
        <a:accent6>
          <a:srgbClr val="7791D2"/>
        </a:accent6>
        <a:hlink>
          <a:srgbClr val="90B54D"/>
        </a:hlink>
        <a:folHlink>
          <a:srgbClr val="F3C43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2518</Words>
  <Application>WPS Presentation</Application>
  <PresentationFormat>Экран (4:3)</PresentationFormat>
  <Paragraphs>189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12</vt:i4>
      </vt:variant>
    </vt:vector>
  </HeadingPairs>
  <TitlesOfParts>
    <vt:vector size="37" baseType="lpstr">
      <vt:lpstr>Arial</vt:lpstr>
      <vt:lpstr>SimSun</vt:lpstr>
      <vt:lpstr>Wingdings</vt:lpstr>
      <vt:lpstr>Verdana</vt:lpstr>
      <vt:lpstr>Verdana</vt:lpstr>
      <vt:lpstr>Times New Roman</vt:lpstr>
      <vt:lpstr>Georgia</vt:lpstr>
      <vt:lpstr>Microsoft YaHei</vt:lpstr>
      <vt:lpstr/>
      <vt:lpstr>Arial Unicode MS</vt:lpstr>
      <vt:lpstr>Calibri</vt:lpstr>
      <vt:lpstr>Times New Roman</vt:lpstr>
      <vt:lpstr>Segoe Print</vt:lpstr>
      <vt:lpstr>new_year4</vt:lpstr>
      <vt:lpstr>1_new_year4</vt:lpstr>
      <vt:lpstr>2_new_year4</vt:lpstr>
      <vt:lpstr>3_new_year4</vt:lpstr>
      <vt:lpstr>5_new_year4</vt:lpstr>
      <vt:lpstr>7_new_year4</vt:lpstr>
      <vt:lpstr>8_new_year4</vt:lpstr>
      <vt:lpstr>10_new_year4</vt:lpstr>
      <vt:lpstr>12_new_year4</vt:lpstr>
      <vt:lpstr>13_new_year4</vt:lpstr>
      <vt:lpstr>17_new_year4</vt:lpstr>
      <vt:lpstr>18_new_year4</vt:lpstr>
      <vt:lpstr>PowerPoint 演示文稿</vt:lpstr>
      <vt:lpstr>Девиз урока</vt:lpstr>
      <vt:lpstr>               Фронтальный опрос</vt:lpstr>
      <vt:lpstr>PowerPoint 演示文稿</vt:lpstr>
      <vt:lpstr>Расшифруй</vt:lpstr>
      <vt:lpstr>Тема урока: Умножение целых чисел</vt:lpstr>
      <vt:lpstr>Разрешение проблемы</vt:lpstr>
      <vt:lpstr>PowerPoint 演示文稿</vt:lpstr>
      <vt:lpstr>Мнемоническое правило</vt:lpstr>
      <vt:lpstr>Правило знаков умножения</vt:lpstr>
      <vt:lpstr>При увеличении температуры воздуха на 10 столбик ртути в термометре поднимается на 3 мм.  </vt:lpstr>
      <vt:lpstr>При увеличении температуры воздуха на 10 столбик ртути в термометре поднимается на 3 мм.  1)  На сколько изменится высота столбика ртути, если температура воздуха изменится на 30С?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УЧИЛКА</dc:creator>
  <cp:lastModifiedBy>екатерина</cp:lastModifiedBy>
  <cp:revision>4</cp:revision>
  <dcterms:created xsi:type="dcterms:W3CDTF">2018-12-01T13:18:00Z</dcterms:created>
  <dcterms:modified xsi:type="dcterms:W3CDTF">2020-04-07T10:59:20Z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